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nailde de Sousa Costa" initials="DdSC" lastIdx="1" clrIdx="0">
    <p:extLst>
      <p:ext uri="{19B8F6BF-5375-455C-9EA6-DF929625EA0E}">
        <p15:presenceInfo xmlns:p15="http://schemas.microsoft.com/office/powerpoint/2012/main" userId="S-1-5-21-1573162397-1795967441-3650169052-332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08T17:48:30.218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08T17:48:30.218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66475-F2F1-402E-9C2D-F0EFB51A4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36BDBD-71E1-46A7-B5AF-4DC0CE03D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1A1080-7595-431B-A56E-ADEF1C3EA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E08721-DF26-4481-97E9-162C1FA83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3874B1-1164-46A9-8265-B12CD6093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28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306C6-A143-4105-8FC5-9452B07D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2B1CEEB-A7CB-43BD-B8E0-75C7894DA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E6F833-DFB3-4FF3-994A-44226825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CB244D-6E2A-4F58-A4F2-6E5BCB26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2130C2-351B-4910-8E1B-47C7E9C2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29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461E57-A7B5-4B18-AB13-649912745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FA0309-721E-4626-9A45-B6F3E24FF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9E2003-FA2E-4E5B-AE10-ED7E1F9E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76798A-5B07-4D1D-8838-C30D3E63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C4EE76-B03B-4904-9BA0-CBBFA04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31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464C6-D8FC-45FE-82AC-2C617817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9C7329-A2C3-4B83-96DE-E380056E3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733CBF-8A35-4B5D-BB88-3D407087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0C169E-D351-442C-96F4-A08F7200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203603-E043-42C9-A932-33BCE0D5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6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DDB8B-4BA9-4813-8235-155CDE9AD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29B519-8F7B-4F9A-BA9C-8D879B0F6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02E726-E59D-49CB-85C3-16FB1F318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DA6597-47D3-4363-88C7-30F94355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341FE1-B37C-4D9B-8DF0-90ECC4CC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80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46EEF-9465-4A2B-B94E-E06B6091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9BC45D-681A-4BF3-ACA5-E0142990C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3E293D-EFED-4311-9175-A11C47B56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3C95A7-959B-4620-B8A5-E0D2FD5A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D725512-84B8-4AF9-9008-C9236F8F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0BDBF3-6F79-4744-A65A-95183B4EE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238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E3146-ED16-4E95-8827-4B8D53D8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FA6E54-53B3-4B0E-A1E7-192216B94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E17350-018A-4152-8C91-F0E66A9E3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DF96FD-2960-4490-B7D2-38268D371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4B034FC-7FAE-44F9-886C-95A19243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D04EE82-8BE1-4A87-9F8A-F0BCCC06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C238CEF-5ED8-4753-BCB7-BFB28ED9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A22AF4F-91DA-4C1E-9F10-9CF6DC718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9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7C64A-F6FD-4D5C-9B13-F1C062AC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28026C3-1697-48ED-8BE3-FFC71A09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B1E960-03D9-44CC-9BAB-FF49A6E2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53848B-E4F1-4317-BEBA-D89FE9AE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93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9F6E88-A427-48B3-9A22-70753C614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51A07D1-02AE-4493-BA83-E771BB33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5A1EF94-EFD7-49B5-A467-0D2670ED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7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6886F-743B-446E-BB6D-264E3A753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E90775-3CF6-41D3-9652-FB7F3AFE6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B8A7232-F0BA-429F-AF1D-9ED8FC898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63F726-6A08-4EF8-A980-CB6B1FA5E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6D01C3-E9A2-4EEF-A10E-7EC9DC9AC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AADEB3-3214-4302-B591-CC511057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83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8A04F-BD5F-44E9-9FCF-4DA963FD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17FD01F-F719-44D1-9E01-4411F7620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8868B05-F00B-44B0-9B4B-411DEEF40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92989D9-AC92-41FD-BC17-EA8987AF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876DA7-2ECB-4854-9D36-9F46811E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B40426-D557-4DAB-A659-B79E629F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43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CEA37BA-3E4D-4AB6-8921-A1385F3C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AE97E6-7091-42EA-B9DC-C920F2CA5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F1F622-0457-4EEA-ABDE-70209298D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69AC-2C7D-433C-B612-176FE013859E}" type="datetimeFigureOut">
              <a:rPr lang="pt-BR" smtClean="0"/>
              <a:t>20/03/2022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1772DE-D05C-40C0-A8EA-D07EDAA9A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EC355F-FBB2-463C-8BAD-8C5E54004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A8360-83E2-42AF-B773-919E74FE9A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2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F286205-D636-4424-AEEB-8A42F8F1C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599" y="954658"/>
            <a:ext cx="5219096" cy="32844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200" b="1" kern="1200" dirty="0">
                <a:solidFill>
                  <a:srgbClr val="7A0000"/>
                </a:solidFill>
                <a:latin typeface="+mj-lt"/>
                <a:ea typeface="+mj-ea"/>
                <a:cs typeface="+mj-cs"/>
              </a:rPr>
              <a:t>PRESTAÇÃO </a:t>
            </a:r>
            <a:r>
              <a:rPr lang="en-US" sz="6200" b="1" kern="1200" dirty="0" smtClean="0">
                <a:solidFill>
                  <a:srgbClr val="7A000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6200" b="1" kern="1200" dirty="0" smtClean="0">
                <a:solidFill>
                  <a:srgbClr val="7A0000"/>
                </a:solidFill>
                <a:latin typeface="+mj-lt"/>
                <a:ea typeface="+mj-ea"/>
                <a:cs typeface="+mj-cs"/>
              </a:rPr>
            </a:br>
            <a:r>
              <a:rPr lang="en-US" sz="6200" b="1" kern="1200" dirty="0" smtClean="0">
                <a:solidFill>
                  <a:srgbClr val="7A0000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sz="6200" b="1" kern="1200" dirty="0">
                <a:solidFill>
                  <a:srgbClr val="7A0000"/>
                </a:solidFill>
                <a:latin typeface="+mj-lt"/>
                <a:ea typeface="+mj-ea"/>
                <a:cs typeface="+mj-cs"/>
              </a:rPr>
              <a:t>CONTAS ANUAL </a:t>
            </a:r>
            <a:r>
              <a:rPr lang="en-US" sz="6200" b="1" kern="1200" dirty="0" smtClean="0">
                <a:solidFill>
                  <a:srgbClr val="7A0000"/>
                </a:solidFill>
                <a:latin typeface="+mj-lt"/>
                <a:ea typeface="+mj-ea"/>
                <a:cs typeface="+mj-cs"/>
              </a:rPr>
              <a:t>2021</a:t>
            </a:r>
            <a:endParaRPr lang="en-US" sz="6200" b="1" kern="1200" dirty="0">
              <a:solidFill>
                <a:srgbClr val="7A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22" y="1223445"/>
            <a:ext cx="4047843" cy="301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97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959429" y="353815"/>
            <a:ext cx="9953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RESULTADO TOTAL 2021</a:t>
            </a:r>
          </a:p>
          <a:p>
            <a:pPr algn="ctr"/>
            <a:endParaRPr lang="pt-BR" sz="4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090" y="1828664"/>
            <a:ext cx="6948227" cy="389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611260" cy="1200388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796" y="1538628"/>
            <a:ext cx="11878204" cy="544999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056396" y="369391"/>
            <a:ext cx="75767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RECEITAS X DESPESAS 2021 ITAÚ</a:t>
            </a:r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21399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8" y="207947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072046" y="207947"/>
            <a:ext cx="64269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SALDO INICIAL </a:t>
            </a:r>
            <a:r>
              <a:rPr lang="pt-BR" sz="4800" b="1" dirty="0" smtClean="0"/>
              <a:t>FINAL ITAÚ</a:t>
            </a:r>
            <a:endParaRPr lang="pt-BR" sz="48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2469" y="1746516"/>
            <a:ext cx="5726081" cy="511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13" y="0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39143" y="314626"/>
            <a:ext cx="6426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RECEITA </a:t>
            </a:r>
            <a:r>
              <a:rPr lang="pt-BR" sz="4800" b="1" dirty="0" smtClean="0"/>
              <a:t>ITAÚ 2021</a:t>
            </a:r>
            <a:endParaRPr lang="pt-BR" sz="4800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48" y="1031965"/>
            <a:ext cx="11045056" cy="564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8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39143" y="353815"/>
            <a:ext cx="6426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DESPESAS ITAÚ</a:t>
            </a:r>
            <a:endParaRPr lang="pt-BR" sz="48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747837"/>
            <a:ext cx="12139464" cy="45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39143" y="353815"/>
            <a:ext cx="6426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SUBVENÇÃO 2021</a:t>
            </a:r>
            <a:endParaRPr lang="pt-BR" sz="48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03" y="1767568"/>
            <a:ext cx="11966663" cy="460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39143" y="353815"/>
            <a:ext cx="6426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BAZAR SOLIDÁRIO ONG</a:t>
            </a:r>
            <a:endParaRPr lang="pt-BR" sz="4800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836" y="1423986"/>
            <a:ext cx="9958890" cy="527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clip-art&#10;&#10;Descrição gerada automaticamente">
            <a:extLst>
              <a:ext uri="{FF2B5EF4-FFF2-40B4-BE49-F238E27FC236}">
                <a16:creationId xmlns:a16="http://schemas.microsoft.com/office/drawing/2014/main" id="{6034FB06-5A43-4461-BC75-C3F800F1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1332587" cy="99277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959429" y="353815"/>
            <a:ext cx="9953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FONTES CAPTAÇÕES DE RECURSOS</a:t>
            </a:r>
          </a:p>
          <a:p>
            <a:pPr algn="ctr"/>
            <a:endParaRPr lang="pt-BR" sz="4800" b="1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CF7F55A7-E1F2-43B2-AD9C-0640C5084FA6}"/>
              </a:ext>
            </a:extLst>
          </p:cNvPr>
          <p:cNvSpPr txBox="1">
            <a:spLocks/>
          </p:cNvSpPr>
          <p:nvPr/>
        </p:nvSpPr>
        <p:spPr>
          <a:xfrm>
            <a:off x="6179823" y="1658041"/>
            <a:ext cx="2911923" cy="42156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>
                <a:solidFill>
                  <a:srgbClr val="FFFFFF"/>
                </a:solidFill>
              </a:rPr>
              <a:t>CAPELANIA</a:t>
            </a:r>
            <a:r>
              <a:rPr lang="en-US" sz="3400" b="1" dirty="0" smtClean="0">
                <a:solidFill>
                  <a:srgbClr val="FFFFFF"/>
                </a:solidFill>
              </a:rPr>
              <a:t/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endParaRPr lang="en-US" sz="5500" b="1" dirty="0">
              <a:solidFill>
                <a:srgbClr val="FFFFFF"/>
              </a:solidFill>
              <a:highlight>
                <a:srgbClr val="FF00FF"/>
              </a:highligh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030726" y="3679801"/>
            <a:ext cx="29783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/>
              <a:t>R$ </a:t>
            </a:r>
            <a:r>
              <a:rPr lang="pt-BR" sz="3500" b="1" dirty="0" smtClean="0"/>
              <a:t>1.000,00</a:t>
            </a:r>
            <a:endParaRPr lang="pt-BR" sz="3500" b="1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CF7F55A7-E1F2-43B2-AD9C-0640C5084FA6}"/>
              </a:ext>
            </a:extLst>
          </p:cNvPr>
          <p:cNvSpPr txBox="1">
            <a:spLocks/>
          </p:cNvSpPr>
          <p:nvPr/>
        </p:nvSpPr>
        <p:spPr>
          <a:xfrm>
            <a:off x="9323621" y="1658041"/>
            <a:ext cx="2646000" cy="42156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 smtClean="0">
                <a:solidFill>
                  <a:srgbClr val="FFFFFF"/>
                </a:solidFill>
              </a:rPr>
              <a:t>DIA DE DOAR</a:t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endParaRPr lang="en-US" sz="5500" b="1" dirty="0">
              <a:solidFill>
                <a:srgbClr val="FFFFFF"/>
              </a:solidFill>
              <a:highlight>
                <a:srgbClr val="FF00FF"/>
              </a:highligh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091747" y="3545749"/>
            <a:ext cx="29783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/>
              <a:t>R$ </a:t>
            </a:r>
            <a:r>
              <a:rPr lang="pt-BR" sz="3500" b="1" dirty="0" smtClean="0"/>
              <a:t>794,00</a:t>
            </a:r>
            <a:endParaRPr lang="pt-BR" sz="3500" b="1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CF7F55A7-E1F2-43B2-AD9C-0640C5084FA6}"/>
              </a:ext>
            </a:extLst>
          </p:cNvPr>
          <p:cNvSpPr txBox="1">
            <a:spLocks/>
          </p:cNvSpPr>
          <p:nvPr/>
        </p:nvSpPr>
        <p:spPr>
          <a:xfrm>
            <a:off x="3201492" y="1571987"/>
            <a:ext cx="2646000" cy="42156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 smtClean="0">
                <a:solidFill>
                  <a:srgbClr val="FFFFFF"/>
                </a:solidFill>
              </a:rPr>
              <a:t>VENDAS OLX</a:t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endParaRPr lang="en-US" sz="5500" b="1" dirty="0">
              <a:solidFill>
                <a:srgbClr val="FFFFFF"/>
              </a:solidFill>
              <a:highlight>
                <a:srgbClr val="FF00FF"/>
              </a:highlight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10993" y="3679801"/>
            <a:ext cx="29783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/>
              <a:t>R$ </a:t>
            </a:r>
            <a:r>
              <a:rPr lang="pt-BR" sz="3500" b="1" dirty="0" smtClean="0"/>
              <a:t>1.679,00</a:t>
            </a:r>
            <a:endParaRPr lang="pt-BR" sz="3500" b="1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CF7F55A7-E1F2-43B2-AD9C-0640C5084FA6}"/>
              </a:ext>
            </a:extLst>
          </p:cNvPr>
          <p:cNvSpPr txBox="1">
            <a:spLocks/>
          </p:cNvSpPr>
          <p:nvPr/>
        </p:nvSpPr>
        <p:spPr>
          <a:xfrm>
            <a:off x="198126" y="1571987"/>
            <a:ext cx="2647402" cy="42156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 smtClean="0">
                <a:solidFill>
                  <a:srgbClr val="FFFFFF"/>
                </a:solidFill>
              </a:rPr>
              <a:t>NOTA FISCAL PAULISTA</a:t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endParaRPr lang="en-US" sz="5500" b="1" dirty="0">
              <a:solidFill>
                <a:srgbClr val="FFFFFF"/>
              </a:solidFill>
              <a:highlight>
                <a:srgbClr val="FF00FF"/>
              </a:highlight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2661" y="3679801"/>
            <a:ext cx="29783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/>
              <a:t>R$ </a:t>
            </a:r>
            <a:r>
              <a:rPr lang="pt-BR" sz="3500" b="1" dirty="0" smtClean="0"/>
              <a:t>2.611,54</a:t>
            </a:r>
            <a:endParaRPr lang="pt-BR" sz="3500" b="1" dirty="0"/>
          </a:p>
        </p:txBody>
      </p:sp>
    </p:spTree>
    <p:extLst>
      <p:ext uri="{BB962C8B-B14F-4D97-AF65-F5344CB8AC3E}">
        <p14:creationId xmlns:p14="http://schemas.microsoft.com/office/powerpoint/2010/main" val="36006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id="{740C5CEC-AB2A-454B-AAFA-1521359886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7" r="2667" b="-4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B730152-5AAF-4E36-803E-6D12AFCBA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171" y="5408023"/>
            <a:ext cx="5682269" cy="13062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R$ </a:t>
            </a:r>
            <a:r>
              <a:rPr lang="en-US" sz="6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  <a:r>
              <a:rPr lang="en-US" sz="6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8.430,90</a:t>
            </a:r>
            <a:endParaRPr lang="en-US" sz="6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B730152-5AAF-4E36-803E-6D12AFCBAB2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6034966" cy="1227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86245" y="413899"/>
            <a:ext cx="105678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/>
              <a:t>RECEITAS COM DOAÇÕES E COMPRAS ATRAVÉS DE CARTÕES, BOLETOS E LINKS DE PAGAMENTOS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17453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65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Tema do Office</vt:lpstr>
      <vt:lpstr>PRESTAÇÃO  DE CONTAS ANUAL 2021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R$ 18.430,90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ANUAL DE 2019</dc:title>
  <dc:creator>Jéssica Sena</dc:creator>
  <cp:lastModifiedBy>Dinailde de Sousa Costa</cp:lastModifiedBy>
  <cp:revision>21</cp:revision>
  <dcterms:created xsi:type="dcterms:W3CDTF">2020-01-16T14:04:12Z</dcterms:created>
  <dcterms:modified xsi:type="dcterms:W3CDTF">2022-03-20T22:32:59Z</dcterms:modified>
</cp:coreProperties>
</file>